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1" r:id="rId10"/>
    <p:sldId id="259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684" autoAdjust="0"/>
    <p:restoredTop sz="94660"/>
  </p:normalViewPr>
  <p:slideViewPr>
    <p:cSldViewPr>
      <p:cViewPr varScale="1">
        <p:scale>
          <a:sx n="64" d="100"/>
          <a:sy n="64" d="100"/>
        </p:scale>
        <p:origin x="-11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3EF6C-CA47-4F54-9DC1-4FCFAA181C17}" type="datetimeFigureOut">
              <a:rPr lang="ru-RU" smtClean="0"/>
              <a:pPr/>
              <a:t>19.10.2016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428728" y="1500174"/>
            <a:ext cx="6643734" cy="4400569"/>
            <a:chOff x="1269712" y="1173466"/>
            <a:chExt cx="7165477" cy="499462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269712" y="1173466"/>
              <a:ext cx="7165477" cy="28993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4000" dirty="0" smtClean="0">
                  <a:latin typeface="Times New Roman" pitchFamily="18" charset="0"/>
                  <a:cs typeface="Times New Roman" pitchFamily="18" charset="0"/>
                </a:rPr>
                <a:t>Пусть математика сложна, </a:t>
              </a:r>
            </a:p>
            <a:p>
              <a:r>
                <a:rPr lang="ru-RU" sz="4000" dirty="0" smtClean="0">
                  <a:latin typeface="Times New Roman" pitchFamily="18" charset="0"/>
                  <a:cs typeface="Times New Roman" pitchFamily="18" charset="0"/>
                </a:rPr>
                <a:t>Ее до края не познать,</a:t>
              </a:r>
            </a:p>
            <a:p>
              <a:r>
                <a:rPr lang="ru-RU" sz="4000" dirty="0" smtClean="0">
                  <a:latin typeface="Times New Roman" pitchFamily="18" charset="0"/>
                  <a:cs typeface="Times New Roman" pitchFamily="18" charset="0"/>
                </a:rPr>
                <a:t>Откроет двери всем она,</a:t>
              </a:r>
            </a:p>
            <a:p>
              <a:r>
                <a:rPr lang="ru-RU" sz="4000" dirty="0" smtClean="0">
                  <a:latin typeface="Times New Roman" pitchFamily="18" charset="0"/>
                  <a:cs typeface="Times New Roman" pitchFamily="18" charset="0"/>
                </a:rPr>
                <a:t>В них только надо постучать</a:t>
              </a:r>
              <a:endParaRPr lang="ru-RU" sz="4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8" y="5085185"/>
              <a:ext cx="5084703" cy="1082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Учитель: </a:t>
              </a:r>
            </a:p>
            <a:p>
              <a:pPr algn="ctr">
                <a:defRPr/>
              </a:pPr>
              <a:r>
                <a:rPr lang="ru-RU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Дворникова Ольга Михайловна</a:t>
              </a:r>
              <a:endParaRPr lang="ru-RU" sz="2800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000100" y="785794"/>
            <a:ext cx="6786611" cy="4007955"/>
            <a:chOff x="607288" y="-815361"/>
            <a:chExt cx="7925152" cy="522238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12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1"/>
              <a:ext cx="6491880" cy="521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endParaRPr lang="ru-RU" sz="2000" dirty="0" smtClean="0">
                <a:latin typeface="Monotype Corsiva" pitchFamily="66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857488" y="857232"/>
            <a:ext cx="3373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Решение задач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20 </a:t>
            </a:r>
            <a:r>
              <a:rPr lang="ru-RU" i="1" dirty="0" smtClean="0"/>
              <a:t>октября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Тема: Одночлены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Повторение правил. Прием «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Данетка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525963"/>
          </a:xfrm>
        </p:spPr>
        <p:txBody>
          <a:bodyPr>
            <a:normAutofit fontScale="62500" lnSpcReduction="20000"/>
          </a:bodyPr>
          <a:lstStyle/>
          <a:p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1) Что называют одночленом? </a:t>
            </a:r>
          </a:p>
          <a:p>
            <a:pPr>
              <a:buNone/>
            </a:pP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indent="1455738">
              <a:lnSpc>
                <a:spcPct val="170000"/>
              </a:lnSpc>
              <a:buNone/>
            </a:pP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а) у</a:t>
            </a:r>
            <a:r>
              <a:rPr lang="ru-RU" sz="41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indent="1455738">
              <a:lnSpc>
                <a:spcPct val="170000"/>
              </a:lnSpc>
              <a:buNone/>
            </a:pP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41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4100" i="1" dirty="0" smtClean="0">
              <a:latin typeface="Times New Roman" pitchFamily="18" charset="0"/>
              <a:cs typeface="Times New Roman" pitchFamily="18" charset="0"/>
            </a:endParaRPr>
          </a:p>
          <a:p>
            <a:pPr indent="1455738">
              <a:lnSpc>
                <a:spcPct val="170000"/>
              </a:lnSpc>
              <a:buNone/>
            </a:pP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в) – 2х + 3у</a:t>
            </a:r>
          </a:p>
          <a:p>
            <a:pPr indent="1455738">
              <a:lnSpc>
                <a:spcPct val="170000"/>
              </a:lnSpc>
              <a:buNone/>
            </a:pP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г) 3ав ∙ 4а</a:t>
            </a:r>
            <a:r>
              <a:rPr lang="ru-RU" sz="41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indent="1455738">
              <a:lnSpc>
                <a:spcPct val="170000"/>
              </a:lnSpc>
              <a:buNone/>
            </a:pPr>
            <a:r>
              <a:rPr lang="ru-RU" sz="4100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100" i="1" dirty="0" smtClean="0">
                <a:latin typeface="Times New Roman" pitchFamily="18" charset="0"/>
                <a:cs typeface="Times New Roman" pitchFamily="18" charset="0"/>
              </a:rPr>
              <a:t>) 5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Повторение правил. Прием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Данетка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00200"/>
            <a:ext cx="8215338" cy="4525963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2) Как называется числовой множитель у одночлена?</a:t>
            </a:r>
          </a:p>
          <a:p>
            <a:pPr>
              <a:buNone/>
            </a:pP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indent="2700338">
              <a:lnSpc>
                <a:spcPct val="220000"/>
              </a:lnSpc>
              <a:buNone/>
            </a:pP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а) у</a:t>
            </a:r>
            <a:r>
              <a:rPr lang="ru-RU" sz="51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в,      </a:t>
            </a:r>
            <a:r>
              <a:rPr lang="en-US" sz="51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 = 2</a:t>
            </a:r>
          </a:p>
          <a:p>
            <a:pPr indent="2700338">
              <a:lnSpc>
                <a:spcPct val="220000"/>
              </a:lnSpc>
              <a:buNone/>
            </a:pP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б) 5ху,     </a:t>
            </a:r>
            <a:r>
              <a:rPr lang="en-US" sz="51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 = 5</a:t>
            </a:r>
          </a:p>
          <a:p>
            <a:pPr indent="2700338">
              <a:lnSpc>
                <a:spcPct val="220000"/>
              </a:lnSpc>
              <a:buNone/>
            </a:pP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в) – ав</a:t>
            </a:r>
            <a:r>
              <a:rPr lang="ru-RU" sz="51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х,     </a:t>
            </a:r>
            <a:r>
              <a:rPr lang="en-US" sz="51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 = 1</a:t>
            </a:r>
          </a:p>
          <a:p>
            <a:pPr indent="2700338">
              <a:lnSpc>
                <a:spcPct val="220000"/>
              </a:lnSpc>
              <a:buNone/>
            </a:pP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г) 3ав ∙ 4а</a:t>
            </a:r>
            <a:r>
              <a:rPr lang="ru-RU" sz="51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в,    </a:t>
            </a:r>
            <a:r>
              <a:rPr lang="en-US" sz="51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 = 7</a:t>
            </a:r>
          </a:p>
          <a:p>
            <a:pPr indent="2700338">
              <a:lnSpc>
                <a:spcPct val="220000"/>
              </a:lnSpc>
              <a:buNone/>
            </a:pPr>
            <a:r>
              <a:rPr lang="ru-RU" sz="5100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) 5,      </a:t>
            </a:r>
            <a:r>
              <a:rPr lang="en-US" sz="5100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 = 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Повторение правил. Прием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Данетка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82919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Как привести одночлен к стандартному виду?</a:t>
            </a:r>
          </a:p>
          <a:p>
            <a:pPr>
              <a:buNone/>
            </a:pP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indent="2790825">
              <a:lnSpc>
                <a:spcPct val="220000"/>
              </a:lnSpc>
              <a:buNone/>
            </a:pP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) у</a:t>
            </a:r>
            <a:r>
              <a:rPr lang="ru-RU" sz="60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indent="2790825">
              <a:lnSpc>
                <a:spcPct val="220000"/>
              </a:lnSpc>
              <a:buNone/>
            </a:pP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б) а</a:t>
            </a:r>
            <a:r>
              <a:rPr lang="ru-RU" sz="60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в ∙ 3</a:t>
            </a:r>
          </a:p>
          <a:p>
            <a:pPr indent="2790825">
              <a:lnSpc>
                <a:spcPct val="220000"/>
              </a:lnSpc>
              <a:buNone/>
            </a:pP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в) 5 ∙ </a:t>
            </a:r>
            <a:r>
              <a:rPr lang="ru-RU" sz="6000" i="1" dirty="0" err="1" smtClean="0">
                <a:latin typeface="Times New Roman" pitchFamily="18" charset="0"/>
                <a:cs typeface="Times New Roman" pitchFamily="18" charset="0"/>
              </a:rPr>
              <a:t>вс</a:t>
            </a:r>
            <a:endParaRPr lang="ru-RU" sz="6000" i="1" dirty="0" smtClean="0">
              <a:latin typeface="Times New Roman" pitchFamily="18" charset="0"/>
              <a:cs typeface="Times New Roman" pitchFamily="18" charset="0"/>
            </a:endParaRPr>
          </a:p>
          <a:p>
            <a:pPr indent="2790825">
              <a:lnSpc>
                <a:spcPct val="220000"/>
              </a:lnSpc>
              <a:buNone/>
            </a:pP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г) 2∙ ах</a:t>
            </a:r>
            <a:r>
              <a:rPr lang="ru-RU" sz="60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 ∙ 4</a:t>
            </a:r>
          </a:p>
          <a:p>
            <a:pPr indent="2790825">
              <a:lnSpc>
                <a:spcPct val="220000"/>
              </a:lnSpc>
              <a:buNone/>
            </a:pPr>
            <a:r>
              <a:rPr lang="ru-RU" sz="6000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) 5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Повторение правил. Прием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Данетка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571612"/>
            <a:ext cx="7615262" cy="4829196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100" b="1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Правило умножения степеней с одинаковым основанием</a:t>
            </a:r>
          </a:p>
          <a:p>
            <a:pPr>
              <a:buNone/>
            </a:pP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indent="1905000">
              <a:lnSpc>
                <a:spcPct val="170000"/>
              </a:lnSpc>
              <a:buNone/>
            </a:pP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а) в у</a:t>
            </a:r>
            <a:r>
              <a:rPr lang="ru-RU" sz="46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 ∙ у</a:t>
            </a:r>
            <a:r>
              <a:rPr lang="ru-RU" sz="4600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 = ву</a:t>
            </a:r>
            <a:r>
              <a:rPr lang="ru-RU" sz="4600" i="1" baseline="30000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4600" i="1" dirty="0" smtClean="0">
              <a:latin typeface="Times New Roman" pitchFamily="18" charset="0"/>
              <a:cs typeface="Times New Roman" pitchFamily="18" charset="0"/>
            </a:endParaRPr>
          </a:p>
          <a:p>
            <a:pPr indent="1905000">
              <a:lnSpc>
                <a:spcPct val="170000"/>
              </a:lnSpc>
              <a:buNone/>
            </a:pP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4600" i="1" dirty="0" err="1" smtClean="0"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 ∙ </a:t>
            </a:r>
            <a:r>
              <a:rPr lang="ru-RU" sz="4600" i="1" dirty="0" err="1" smtClean="0"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  = 2ав </a:t>
            </a:r>
          </a:p>
          <a:p>
            <a:pPr indent="1905000">
              <a:lnSpc>
                <a:spcPct val="170000"/>
              </a:lnSpc>
              <a:buNone/>
            </a:pP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в) а</a:t>
            </a:r>
            <a:r>
              <a:rPr lang="ru-RU" sz="46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6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 ∙ ав</a:t>
            </a:r>
            <a:r>
              <a:rPr lang="ru-RU" sz="4600" i="1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 = а</a:t>
            </a:r>
            <a:r>
              <a:rPr lang="ru-RU" sz="46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600" i="1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4600" i="1" dirty="0" smtClean="0">
              <a:latin typeface="Times New Roman" pitchFamily="18" charset="0"/>
              <a:cs typeface="Times New Roman" pitchFamily="18" charset="0"/>
            </a:endParaRPr>
          </a:p>
          <a:p>
            <a:pPr indent="1905000">
              <a:lnSpc>
                <a:spcPct val="170000"/>
              </a:lnSpc>
              <a:buNone/>
            </a:pP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г) 2∙ а</a:t>
            </a:r>
            <a:r>
              <a:rPr lang="ru-RU" sz="4600" i="1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ru-RU" sz="46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 ∙ 4а</a:t>
            </a:r>
            <a:r>
              <a:rPr lang="ru-RU" sz="46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6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 =?</a:t>
            </a:r>
          </a:p>
          <a:p>
            <a:pPr indent="1905000">
              <a:lnSpc>
                <a:spcPct val="170000"/>
              </a:lnSpc>
              <a:buNone/>
            </a:pPr>
            <a:r>
              <a:rPr lang="ru-RU" sz="4600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) 2а</a:t>
            </a:r>
            <a:r>
              <a:rPr lang="ru-RU" sz="46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600" i="1" baseline="30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4600" i="1" dirty="0" smtClean="0">
                <a:latin typeface="Times New Roman" pitchFamily="18" charset="0"/>
                <a:cs typeface="Times New Roman" pitchFamily="18" charset="0"/>
              </a:rPr>
              <a:t>∙ 3 с = 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Повторение правил. Прием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Данетка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571612"/>
            <a:ext cx="7615262" cy="4829196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5) Правило возведения в степень произведения. Правило возведения степени в степень</a:t>
            </a:r>
          </a:p>
          <a:p>
            <a:pPr indent="2085975">
              <a:lnSpc>
                <a:spcPct val="220000"/>
              </a:lnSpc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а) (в у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)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= в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indent="2085975">
              <a:lnSpc>
                <a:spcPct val="220000"/>
              </a:lnSpc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б) (а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 = а 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indent="2085975">
              <a:lnSpc>
                <a:spcPct val="220000"/>
              </a:lnSpc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в) (2а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∙  = 6а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indent="2085975">
              <a:lnSpc>
                <a:spcPct val="220000"/>
              </a:lnSpc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г) (2∙ а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=?</a:t>
            </a:r>
          </a:p>
          <a:p>
            <a:pPr indent="2085975">
              <a:lnSpc>
                <a:spcPct val="220000"/>
              </a:lnSpc>
              <a:buNone/>
            </a:pPr>
            <a:r>
              <a:rPr lang="ru-RU" sz="51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) (а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5100" baseline="300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1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= ?</a:t>
            </a:r>
          </a:p>
          <a:p>
            <a:pPr indent="2085975">
              <a:lnSpc>
                <a:spcPct val="220000"/>
              </a:lnSpc>
              <a:buNone/>
            </a:pP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Повторение правил. Прием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Данетка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571612"/>
            <a:ext cx="7615262" cy="4829196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6) Правило определения степени одночлена</a:t>
            </a:r>
          </a:p>
          <a:p>
            <a:pPr indent="1635125">
              <a:lnSpc>
                <a:spcPct val="210000"/>
              </a:lnSpc>
              <a:buNone/>
            </a:pP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а) у</a:t>
            </a:r>
            <a:r>
              <a:rPr lang="ru-RU" sz="51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100" i="1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,      </a:t>
            </a:r>
            <a:r>
              <a:rPr lang="ru-RU" sz="5100" i="1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 = 2 + 5 = 7   </a:t>
            </a:r>
          </a:p>
          <a:p>
            <a:pPr indent="1635125">
              <a:lnSpc>
                <a:spcPct val="210000"/>
              </a:lnSpc>
              <a:buNone/>
            </a:pP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5 а</a:t>
            </a:r>
            <a:r>
              <a:rPr lang="ru-RU" sz="51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100" i="1" baseline="30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 ,      </a:t>
            </a:r>
            <a:r>
              <a:rPr lang="ru-RU" sz="5100" i="1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 = 2 + 1 + 8 = 11</a:t>
            </a:r>
          </a:p>
          <a:p>
            <a:pPr indent="1635125">
              <a:lnSpc>
                <a:spcPct val="210000"/>
              </a:lnSpc>
              <a:buNone/>
            </a:pP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5100" i="1" dirty="0" err="1" smtClean="0">
                <a:latin typeface="Times New Roman" pitchFamily="18" charset="0"/>
                <a:cs typeface="Times New Roman" pitchFamily="18" charset="0"/>
              </a:rPr>
              <a:t>вс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,      </a:t>
            </a:r>
            <a:r>
              <a:rPr lang="ru-RU" sz="5100" i="1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 = 0</a:t>
            </a:r>
          </a:p>
          <a:p>
            <a:pPr indent="1635125">
              <a:lnSpc>
                <a:spcPct val="210000"/>
              </a:lnSpc>
              <a:buNone/>
            </a:pP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г) 2</a:t>
            </a:r>
            <a:r>
              <a:rPr lang="ru-RU" sz="51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1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51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,     </a:t>
            </a:r>
            <a:r>
              <a:rPr lang="ru-RU" sz="5100" i="1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 = ?</a:t>
            </a:r>
          </a:p>
          <a:p>
            <a:pPr indent="1635125">
              <a:lnSpc>
                <a:spcPct val="210000"/>
              </a:lnSpc>
              <a:buNone/>
            </a:pPr>
            <a:r>
              <a:rPr lang="ru-RU" sz="5100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) 5,      </a:t>
            </a:r>
            <a:r>
              <a:rPr lang="ru-RU" sz="5100" i="1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5100" i="1" dirty="0" smtClean="0">
                <a:latin typeface="Times New Roman" pitchFamily="18" charset="0"/>
                <a:cs typeface="Times New Roman" pitchFamily="18" charset="0"/>
              </a:rPr>
              <a:t> = ?</a:t>
            </a:r>
          </a:p>
          <a:p>
            <a:pPr indent="2085975">
              <a:lnSpc>
                <a:spcPct val="220000"/>
              </a:lnSpc>
              <a:buNone/>
            </a:pP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428728" y="2071678"/>
            <a:ext cx="6215105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sz="2800" b="1" dirty="0" smtClean="0">
                <a:solidFill>
                  <a:srgbClr val="002060"/>
                </a:solidFill>
                <a:latin typeface="GOST Type AU" pitchFamily="2" charset="0"/>
              </a:rPr>
              <a:t>Некоторые </a:t>
            </a:r>
            <a:r>
              <a:rPr lang="ru-RU" sz="2800" b="1" dirty="0" smtClean="0">
                <a:solidFill>
                  <a:srgbClr val="002060"/>
                </a:solidFill>
                <a:latin typeface="GOST Type AU" pitchFamily="2" charset="0"/>
              </a:rPr>
              <a:t>разделы алгебры исторически сформировались в составе геометрии. Будучи частью геометрии, они использовали ее язык. До сих пор мы говорим: квадрат, куб, имея в виду вторую и третью степени какого-либо числа.</a:t>
            </a:r>
          </a:p>
          <a:p>
            <a:pPr indent="360363"/>
            <a:r>
              <a:rPr lang="ru-RU" sz="2800" b="1" dirty="0" smtClean="0">
                <a:solidFill>
                  <a:srgbClr val="002060"/>
                </a:solidFill>
                <a:latin typeface="GOST Type AU" pitchFamily="2" charset="0"/>
              </a:rPr>
              <a:t>В самом деле:  а</a:t>
            </a:r>
            <a:r>
              <a:rPr lang="ru-RU" sz="2800" b="1" baseline="30000" dirty="0" smtClean="0">
                <a:solidFill>
                  <a:srgbClr val="002060"/>
                </a:solidFill>
                <a:latin typeface="GOST Type AU" pitchFamily="2" charset="0"/>
              </a:rPr>
              <a:t>2</a:t>
            </a:r>
            <a:r>
              <a:rPr lang="ru-RU" sz="2800" b="1" dirty="0" smtClean="0">
                <a:solidFill>
                  <a:srgbClr val="002060"/>
                </a:solidFill>
                <a:latin typeface="GOST Type AU" pitchFamily="2" charset="0"/>
              </a:rPr>
              <a:t> -площадь квадрата со стороной </a:t>
            </a:r>
            <a:r>
              <a:rPr lang="ru-RU" sz="2800" b="1" i="1" dirty="0" smtClean="0">
                <a:solidFill>
                  <a:srgbClr val="002060"/>
                </a:solidFill>
                <a:latin typeface="GOST Type AU" pitchFamily="2" charset="0"/>
              </a:rPr>
              <a:t>а, а</a:t>
            </a:r>
            <a:r>
              <a:rPr lang="ru-RU" sz="2800" b="1" i="1" baseline="30000" dirty="0" smtClean="0">
                <a:solidFill>
                  <a:srgbClr val="002060"/>
                </a:solidFill>
                <a:latin typeface="GOST Type AU" pitchFamily="2" charset="0"/>
              </a:rPr>
              <a:t>3</a:t>
            </a:r>
            <a:r>
              <a:rPr lang="ru-RU" sz="2800" b="1" i="1" dirty="0" smtClean="0">
                <a:solidFill>
                  <a:srgbClr val="002060"/>
                </a:solidFill>
                <a:latin typeface="GOST Type AU" pitchFamily="2" charset="0"/>
              </a:rPr>
              <a:t> - объем куба со стороной 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395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20 октября Тема: Одночлены</vt:lpstr>
      <vt:lpstr>Повторение правил. Прием «Данетка» </vt:lpstr>
      <vt:lpstr>Повторение правил. Прием «Данетка»</vt:lpstr>
      <vt:lpstr>Повторение правил. Прием «Данетка»</vt:lpstr>
      <vt:lpstr>Повторение правил. Прием «Данетка»</vt:lpstr>
      <vt:lpstr>Повторение правил. Прием «Данетка»</vt:lpstr>
      <vt:lpstr>Повторение правил. Прием «Данетка»</vt:lpstr>
      <vt:lpstr>Историческая справка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3</cp:revision>
  <dcterms:created xsi:type="dcterms:W3CDTF">2014-07-09T08:50:25Z</dcterms:created>
  <dcterms:modified xsi:type="dcterms:W3CDTF">2016-10-19T02:28:41Z</dcterms:modified>
</cp:coreProperties>
</file>